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9" r:id="rId59"/>
    <p:sldId id="446" r:id="rId60"/>
    <p:sldId id="447" r:id="rId61"/>
    <p:sldId id="448" r:id="rId62"/>
    <p:sldId id="450" r:id="rId63"/>
    <p:sldId id="451" r:id="rId64"/>
    <p:sldId id="452" r:id="rId65"/>
    <p:sldId id="453" r:id="rId66"/>
    <p:sldId id="387" r:id="rId67"/>
    <p:sldId id="336" r:id="rId68"/>
    <p:sldId id="356" r:id="rId69"/>
    <p:sldId id="357" r:id="rId70"/>
    <p:sldId id="368" r:id="rId71"/>
    <p:sldId id="371" r:id="rId72"/>
    <p:sldId id="29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1" d="100"/>
          <a:sy n="91" d="100"/>
        </p:scale>
        <p:origin x="114" y="1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07/02/2018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image" Target="../media/image810.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4" name="Kuva 3">
            <a:extLst>
              <a:ext uri="{FF2B5EF4-FFF2-40B4-BE49-F238E27FC236}">
                <a16:creationId xmlns:a16="http://schemas.microsoft.com/office/drawing/2014/main" id="{89307657-8EA9-485E-B466-7C33E600F0F1}"/>
              </a:ext>
            </a:extLst>
          </p:cNvPr>
          <p:cNvPicPr>
            <a:picLocks noChangeAspect="1"/>
          </p:cNvPicPr>
          <p:nvPr/>
        </p:nvPicPr>
        <p:blipFill>
          <a:blip r:embed="rId3"/>
          <a:stretch>
            <a:fillRect/>
          </a:stretch>
        </p:blipFill>
        <p:spPr>
          <a:xfrm>
            <a:off x="9650912" y="1268561"/>
            <a:ext cx="1438275" cy="638175"/>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4"/>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5"/>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046073"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one</a:t>
            </a:r>
            <a:r>
              <a:rPr lang="fi-FI" sz="1200" dirty="0"/>
              <a:t> </a:t>
            </a:r>
            <a:r>
              <a:rPr lang="fi-FI" sz="1200" dirty="0" err="1"/>
              <a:t>sec</a:t>
            </a:r>
            <a:r>
              <a:rPr lang="fi-FI" sz="1200" dirty="0"/>
              <a:t> </a:t>
            </a:r>
            <a:r>
              <a:rPr lang="fi-FI" sz="1200" dirty="0" err="1"/>
              <a:t>delay</a:t>
            </a:r>
            <a:r>
              <a:rPr lang="fi-FI" sz="1200" dirty="0"/>
              <a:t>)</a:t>
            </a:r>
          </a:p>
          <a:p>
            <a:r>
              <a:rPr lang="fi-FI" sz="1200" dirty="0"/>
              <a:t>  x</a:t>
            </a:r>
            <a:r>
              <a:rPr lang="fi-FI" sz="1200" baseline="-25000" dirty="0"/>
              <a:t>0</a:t>
            </a:r>
            <a:r>
              <a:rPr lang="fi-FI" sz="1200" dirty="0"/>
              <a:t>=0</a:t>
            </a:r>
            <a:endParaRPr lang="en-GB" sz="1200" dirty="0"/>
          </a:p>
        </p:txBody>
      </p:sp>
      <p:pic>
        <p:nvPicPr>
          <p:cNvPr id="13" name="Kuva 12">
            <a:extLst>
              <a:ext uri="{FF2B5EF4-FFF2-40B4-BE49-F238E27FC236}">
                <a16:creationId xmlns:a16="http://schemas.microsoft.com/office/drawing/2014/main" id="{83E0BD70-C31C-45F4-B618-BBF1E68606D1}"/>
              </a:ext>
            </a:extLst>
          </p:cNvPr>
          <p:cNvPicPr>
            <a:picLocks noChangeAspect="1"/>
          </p:cNvPicPr>
          <p:nvPr/>
        </p:nvPicPr>
        <p:blipFill>
          <a:blip r:embed="rId6"/>
          <a:stretch>
            <a:fillRect/>
          </a:stretch>
        </p:blipFill>
        <p:spPr>
          <a:xfrm>
            <a:off x="5480925" y="4105994"/>
            <a:ext cx="3143250" cy="1009650"/>
          </a:xfrm>
          <a:prstGeom prst="rect">
            <a:avLst/>
          </a:prstGeom>
        </p:spPr>
      </p:pic>
      <p:sp>
        <p:nvSpPr>
          <p:cNvPr id="37" name="Tekstiruutu 36">
            <a:extLst>
              <a:ext uri="{FF2B5EF4-FFF2-40B4-BE49-F238E27FC236}">
                <a16:creationId xmlns:a16="http://schemas.microsoft.com/office/drawing/2014/main" id="{9B268F2E-B1C5-4536-B120-96BBBD7AD540}"/>
              </a:ext>
            </a:extLst>
          </p:cNvPr>
          <p:cNvSpPr txBox="1"/>
          <p:nvPr/>
        </p:nvSpPr>
        <p:spPr>
          <a:xfrm>
            <a:off x="8982729" y="4410981"/>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14" name="Kuva 13">
            <a:extLst>
              <a:ext uri="{FF2B5EF4-FFF2-40B4-BE49-F238E27FC236}">
                <a16:creationId xmlns:a16="http://schemas.microsoft.com/office/drawing/2014/main" id="{7A9F0292-5899-4DE5-97C2-861610C318A9}"/>
              </a:ext>
            </a:extLst>
          </p:cNvPr>
          <p:cNvPicPr>
            <a:picLocks noChangeAspect="1"/>
          </p:cNvPicPr>
          <p:nvPr/>
        </p:nvPicPr>
        <p:blipFill>
          <a:blip r:embed="rId7"/>
          <a:stretch>
            <a:fillRect/>
          </a:stretch>
        </p:blipFill>
        <p:spPr>
          <a:xfrm>
            <a:off x="5553305" y="5083533"/>
            <a:ext cx="3848100" cy="933450"/>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xmlns:a14="http://schemas.microsoft.com/office/drawing/2010/main">
        <mc:Choice Requires="a14">
          <p:sp>
            <p:nvSpPr>
              <p:cNvPr id="21" name="Tekstiruutu 20">
                <a:extLst>
                  <a:ext uri="{FF2B5EF4-FFF2-40B4-BE49-F238E27FC236}">
                    <a16:creationId xmlns:a16="http://schemas.microsoft.com/office/drawing/2014/main" id="{02F83319-2525-44A6-8728-EB86951D1942}"/>
                  </a:ext>
                </a:extLst>
              </p:cNvPr>
              <p:cNvSpPr txBox="1"/>
              <p:nvPr/>
            </p:nvSpPr>
            <p:spPr>
              <a:xfrm>
                <a:off x="5748883" y="3434971"/>
                <a:ext cx="1596463" cy="451598"/>
              </a:xfrm>
              <a:prstGeom prst="rect">
                <a:avLst/>
              </a:prstGeom>
              <a:noFill/>
            </p:spPr>
            <p:txBody>
              <a:bodyPr wrap="none" lIns="0" tIns="0" rIns="0" bIns="0" rtlCol="0">
                <a:spAutoFit/>
              </a:bodyPr>
              <a:lstStyle/>
              <a:p>
                <a:r>
                  <a:rPr lang="en-GB" dirty="0"/>
                  <a:t>tan(</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𝑤</m:t>
                        </m:r>
                        <m:r>
                          <a:rPr lang="fi-FI" b="0" i="1" smtClean="0">
                            <a:latin typeface="Cambria Math" panose="02040503050406030204" pitchFamily="18" charset="0"/>
                          </a:rPr>
                          <m:t>/2</m:t>
                        </m:r>
                      </m:num>
                      <m:den>
                        <m:r>
                          <a:rPr lang="fi-FI" b="0" i="1" smtClean="0">
                            <a:latin typeface="Cambria Math" panose="02040503050406030204" pitchFamily="18" charset="0"/>
                          </a:rPr>
                          <m:t>h</m:t>
                        </m:r>
                        <m:r>
                          <a:rPr lang="fi-FI" b="0" i="1" smtClean="0">
                            <a:latin typeface="Cambria Math" panose="02040503050406030204" pitchFamily="18" charset="0"/>
                          </a:rPr>
                          <m:t>/2</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xmlns="">
          <p:sp>
            <p:nvSpPr>
              <p:cNvPr id="21" name="Tekstiruutu 20">
                <a:extLst>
                  <a:ext uri="{FF2B5EF4-FFF2-40B4-BE49-F238E27FC236}">
                    <a16:creationId xmlns:a16="http://schemas.microsoft.com/office/drawing/2014/main" id="{02F83319-2525-44A6-8728-EB86951D1942}"/>
                  </a:ext>
                </a:extLst>
              </p:cNvPr>
              <p:cNvSpPr txBox="1">
                <a:spLocks noRot="1" noChangeAspect="1" noMove="1" noResize="1" noEditPoints="1" noAdjustHandles="1" noChangeArrowheads="1" noChangeShapeType="1" noTextEdit="1"/>
              </p:cNvSpPr>
              <p:nvPr/>
            </p:nvSpPr>
            <p:spPr>
              <a:xfrm>
                <a:off x="5748883" y="3434971"/>
                <a:ext cx="1596463" cy="451598"/>
              </a:xfrm>
              <a:prstGeom prst="rect">
                <a:avLst/>
              </a:prstGeom>
              <a:blipFill>
                <a:blip r:embed="rId2"/>
                <a:stretch>
                  <a:fillRect l="-8779" t="-2667" r="-2290" b="-1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139D85C9-98C5-4888-B0AD-4898A9E309AC}"/>
                  </a:ext>
                </a:extLst>
              </p:cNvPr>
              <p:cNvSpPr txBox="1"/>
              <p:nvPr/>
            </p:nvSpPr>
            <p:spPr>
              <a:xfrm>
                <a:off x="5771933" y="3964739"/>
                <a:ext cx="1550361" cy="404341"/>
              </a:xfrm>
              <a:prstGeom prst="rect">
                <a:avLst/>
              </a:prstGeom>
              <a:noFill/>
            </p:spPr>
            <p:txBody>
              <a:bodyPr wrap="none" lIns="0" tIns="0" rIns="0" bIns="0" rtlCol="0">
                <a:spAutoFit/>
              </a:bodyPr>
              <a:lstStyle/>
              <a:p>
                <a:r>
                  <a:rPr lang="en-GB" dirty="0"/>
                  <a:t>cos(</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h</m:t>
                        </m:r>
                        <m:r>
                          <a:rPr lang="fi-FI" b="0" i="1" smtClean="0">
                            <a:latin typeface="Cambria Math" panose="02040503050406030204" pitchFamily="18" charset="0"/>
                          </a:rPr>
                          <m:t>/2</m:t>
                        </m:r>
                      </m:num>
                      <m:den>
                        <m:r>
                          <a:rPr lang="fi-FI" b="0" i="1" smtClean="0">
                            <a:latin typeface="Cambria Math" panose="02040503050406030204" pitchFamily="18" charset="0"/>
                          </a:rPr>
                          <m:t>𝑟</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xmlns="">
          <p:sp>
            <p:nvSpPr>
              <p:cNvPr id="41" name="Tekstiruutu 40">
                <a:extLst>
                  <a:ext uri="{FF2B5EF4-FFF2-40B4-BE49-F238E27FC236}">
                    <a16:creationId xmlns:a16="http://schemas.microsoft.com/office/drawing/2014/main" id="{139D85C9-98C5-4888-B0AD-4898A9E309AC}"/>
                  </a:ext>
                </a:extLst>
              </p:cNvPr>
              <p:cNvSpPr txBox="1">
                <a:spLocks noRot="1" noChangeAspect="1" noMove="1" noResize="1" noEditPoints="1" noAdjustHandles="1" noChangeArrowheads="1" noChangeShapeType="1" noTextEdit="1"/>
              </p:cNvSpPr>
              <p:nvPr/>
            </p:nvSpPr>
            <p:spPr>
              <a:xfrm>
                <a:off x="5771933" y="3964739"/>
                <a:ext cx="1550361" cy="404341"/>
              </a:xfrm>
              <a:prstGeom prst="rect">
                <a:avLst/>
              </a:prstGeom>
              <a:blipFill>
                <a:blip r:embed="rId3"/>
                <a:stretch>
                  <a:fillRect l="-9449" t="-2985" r="-3150" b="-208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kstiruutu 42">
                <a:extLst>
                  <a:ext uri="{FF2B5EF4-FFF2-40B4-BE49-F238E27FC236}">
                    <a16:creationId xmlns:a16="http://schemas.microsoft.com/office/drawing/2014/main" id="{3620A52F-19BE-4521-9FC3-BDF70AB14648}"/>
                  </a:ext>
                </a:extLst>
              </p:cNvPr>
              <p:cNvSpPr txBox="1"/>
              <p:nvPr/>
            </p:nvSpPr>
            <p:spPr>
              <a:xfrm>
                <a:off x="5694806" y="4683571"/>
                <a:ext cx="4667496" cy="505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m:t>
                      </m:r>
                      <m:r>
                        <a:rPr lang="fi-FI" sz="1400" b="0" i="1" smtClean="0">
                          <a:latin typeface="Cambria Math" panose="02040503050406030204" pitchFamily="18" charset="0"/>
                        </a:rPr>
                        <m:t>𝑟</m:t>
                      </m:r>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nor/>
                            </m:rPr>
                            <a:rPr lang="el-GR" sz="1400" dirty="0"/>
                            <m:t>α</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sty m:val="p"/>
                            </m:rPr>
                            <a:rPr lang="fi-FI" sz="1400" b="0" i="0" smtClean="0">
                              <a:latin typeface="Cambria Math" panose="02040503050406030204" pitchFamily="18" charset="0"/>
                            </a:rPr>
                            <m:t>atan</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r>
                            <a:rPr lang="fi-FI" sz="1400" b="0" i="1" smtClean="0">
                              <a:latin typeface="Cambria Math" panose="02040503050406030204" pitchFamily="18" charset="0"/>
                            </a:rPr>
                            <m:t>𝑤</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rad>
                            <m:radPr>
                              <m:degHide m:val="on"/>
                              <m:ctrlPr>
                                <a:rPr lang="fi-FI" sz="1400" b="0" i="1" smtClean="0">
                                  <a:latin typeface="Cambria Math" panose="02040503050406030204" pitchFamily="18" charset="0"/>
                                </a:rPr>
                              </m:ctrlPr>
                            </m:radPr>
                            <m:deg/>
                            <m:e>
                              <m:r>
                                <a:rPr lang="fi-FI" sz="1400" b="0" i="1" smtClean="0">
                                  <a:latin typeface="Cambria Math" panose="02040503050406030204" pitchFamily="18" charset="0"/>
                                </a:rPr>
                                <m:t>1+</m:t>
                              </m:r>
                              <m:sSup>
                                <m:sSupPr>
                                  <m:ctrlPr>
                                    <a:rPr lang="fi-FI" sz="1400" b="0" i="1" smtClean="0">
                                      <a:latin typeface="Cambria Math" panose="02040503050406030204" pitchFamily="18" charset="0"/>
                                    </a:rPr>
                                  </m:ctrlPr>
                                </m:sSupPr>
                                <m:e>
                                  <m:r>
                                    <a:rPr lang="fi-FI" sz="1400" b="0" i="1" smtClean="0">
                                      <a:latin typeface="Cambria Math" panose="02040503050406030204" pitchFamily="18" charset="0"/>
                                    </a:rPr>
                                    <m:t>(1+</m:t>
                                  </m:r>
                                  <m:r>
                                    <a:rPr lang="fi-FI" sz="1400" b="0" i="1" smtClean="0">
                                      <a:latin typeface="Cambria Math" panose="02040503050406030204" pitchFamily="18" charset="0"/>
                                    </a:rPr>
                                    <m:t>𝑤</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e>
                          </m:rad>
                        </m:num>
                        <m:den>
                          <m:r>
                            <a:rPr lang="fi-FI" sz="1400" b="0" i="1" smtClean="0">
                              <a:latin typeface="Cambria Math" panose="02040503050406030204" pitchFamily="18" charset="0"/>
                            </a:rPr>
                            <m:t>2</m:t>
                          </m:r>
                        </m:den>
                      </m:f>
                    </m:oMath>
                  </m:oMathPara>
                </a14:m>
                <a:endParaRPr lang="en-GB" sz="1400" dirty="0"/>
              </a:p>
            </p:txBody>
          </p:sp>
        </mc:Choice>
        <mc:Fallback xmlns="">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5694806" y="4683571"/>
                <a:ext cx="4667496" cy="50526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kstiruutu 24">
                <a:extLst>
                  <a:ext uri="{FF2B5EF4-FFF2-40B4-BE49-F238E27FC236}">
                    <a16:creationId xmlns:a16="http://schemas.microsoft.com/office/drawing/2014/main" id="{B412FB28-E026-4EC8-A13B-DE64B13E6083}"/>
                  </a:ext>
                </a:extLst>
              </p:cNvPr>
              <p:cNvSpPr txBox="1"/>
              <p:nvPr/>
            </p:nvSpPr>
            <p:spPr>
              <a:xfrm>
                <a:off x="5778477" y="5751024"/>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xmlns="">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778477" y="5751024"/>
                <a:ext cx="1192954" cy="184666"/>
              </a:xfrm>
              <a:prstGeom prst="rect">
                <a:avLst/>
              </a:prstGeom>
              <a:blipFill>
                <a:blip r:embed="rId5"/>
                <a:stretch>
                  <a:fillRect l="-3061" t="-3226" r="-3571" b="-354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975043CF-78B8-43F4-8E16-FE980EA2F1F1}"/>
                  </a:ext>
                </a:extLst>
              </p:cNvPr>
              <p:cNvSpPr txBox="1"/>
              <p:nvPr/>
            </p:nvSpPr>
            <p:spPr>
              <a:xfrm>
                <a:off x="5749726" y="5998310"/>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m:t>
                      </m:r>
                      <m:r>
                        <a:rPr lang="fi-FI" sz="1200" b="0" i="1" baseline="-25000" smtClean="0">
                          <a:latin typeface="Cambria Math" panose="02040503050406030204" pitchFamily="18" charset="0"/>
                        </a:rPr>
                        <m:t>𝑛</m:t>
                      </m:r>
                      <m:r>
                        <a:rPr lang="fi-FI" sz="1200" b="0" i="1" smtClean="0">
                          <a:latin typeface="Cambria Math" panose="02040503050406030204" pitchFamily="18" charset="0"/>
                        </a:rPr>
                        <m:t>)</m:t>
                      </m:r>
                    </m:oMath>
                  </m:oMathPara>
                </a14:m>
                <a:endParaRPr lang="en-GB" sz="1200" dirty="0"/>
              </a:p>
            </p:txBody>
          </p:sp>
        </mc:Choice>
        <mc:Fallback xmlns="">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49726" y="5998310"/>
                <a:ext cx="1214371" cy="184666"/>
              </a:xfrm>
              <a:prstGeom prst="rect">
                <a:avLst/>
              </a:prstGeom>
              <a:blipFill>
                <a:blip r:embed="rId6"/>
                <a:stretch>
                  <a:fillRect l="-1005" t="-6667" r="-4523" b="-3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27F85DAA-D1CA-4789-93E1-8CC545E8330E}"/>
                  </a:ext>
                </a:extLst>
              </p:cNvPr>
              <p:cNvSpPr txBox="1"/>
              <p:nvPr/>
            </p:nvSpPr>
            <p:spPr>
              <a:xfrm>
                <a:off x="7216202" y="5739526"/>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m:t>
                    </m:r>
                    <m:r>
                      <a:rPr lang="fi-FI" sz="1200" b="0" i="1" baseline="-25000" smtClean="0">
                        <a:latin typeface="Cambria Math" panose="02040503050406030204" pitchFamily="18" charset="0"/>
                      </a:rPr>
                      <m:t>𝑛</m:t>
                    </m:r>
                    <m:r>
                      <a:rPr lang="fi-FI" sz="1200" b="0" i="1" smtClean="0">
                        <a:latin typeface="Cambria Math" panose="02040503050406030204" pitchFamily="18" charset="0"/>
                      </a:rPr>
                      <m:t>)</m:t>
                    </m:r>
                  </m:oMath>
                </a14:m>
                <a:r>
                  <a:rPr lang="en-GB" sz="1200" dirty="0"/>
                  <a:t>/2</a:t>
                </a:r>
              </a:p>
            </p:txBody>
          </p:sp>
        </mc:Choice>
        <mc:Fallback xmlns="">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16202" y="5739526"/>
                <a:ext cx="1367682" cy="184666"/>
              </a:xfrm>
              <a:prstGeom prst="rect">
                <a:avLst/>
              </a:prstGeom>
              <a:blipFill>
                <a:blip r:embed="rId7"/>
                <a:stretch>
                  <a:fillRect l="-3125" t="-26667" r="-4018" b="-5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kstiruutu 47">
                <a:extLst>
                  <a:ext uri="{FF2B5EF4-FFF2-40B4-BE49-F238E27FC236}">
                    <a16:creationId xmlns:a16="http://schemas.microsoft.com/office/drawing/2014/main" id="{5A2551DA-FB3A-4C93-9214-9F68D9B76515}"/>
                  </a:ext>
                </a:extLst>
              </p:cNvPr>
              <p:cNvSpPr txBox="1"/>
              <p:nvPr/>
            </p:nvSpPr>
            <p:spPr>
              <a:xfrm>
                <a:off x="7187451" y="5986812"/>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m:t>
                      </m:r>
                      <m:r>
                        <a:rPr lang="fi-FI" sz="1200" b="0" i="1" baseline="-25000" smtClean="0">
                          <a:latin typeface="Cambria Math" panose="02040503050406030204" pitchFamily="18" charset="0"/>
                        </a:rPr>
                        <m:t>𝑛</m:t>
                      </m:r>
                      <m:r>
                        <a:rPr lang="fi-FI" sz="1200" b="0" i="1" smtClean="0">
                          <a:latin typeface="Cambria Math" panose="02040503050406030204" pitchFamily="18" charset="0"/>
                        </a:rPr>
                        <m:t>)/2</m:t>
                      </m:r>
                    </m:oMath>
                  </m:oMathPara>
                </a14:m>
                <a:endParaRPr lang="en-GB" sz="1200" dirty="0"/>
              </a:p>
            </p:txBody>
          </p:sp>
        </mc:Choice>
        <mc:Fallback xmlns="">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187451" y="5986812"/>
                <a:ext cx="1385764" cy="184666"/>
              </a:xfrm>
              <a:prstGeom prst="rect">
                <a:avLst/>
              </a:prstGeom>
              <a:blipFill>
                <a:blip r:embed="rId8"/>
                <a:stretch>
                  <a:fillRect l="-881" t="-3333" r="-2203" b="-40000"/>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424766" cy="369332"/>
          </a:xfrm>
          <a:prstGeom prst="rect">
            <a:avLst/>
          </a:prstGeom>
          <a:noFill/>
        </p:spPr>
        <p:txBody>
          <a:bodyPr wrap="none" rtlCol="0">
            <a:spAutoFit/>
          </a:bodyPr>
          <a:lstStyle/>
          <a:p>
            <a:r>
              <a:rPr lang="fi-FI" dirty="0" err="1"/>
              <a:t>Body</a:t>
            </a:r>
            <a:r>
              <a:rPr lang="fi-FI" dirty="0"/>
              <a:t> radius </a:t>
            </a:r>
            <a:r>
              <a:rPr lang="fi-FI" dirty="0" err="1"/>
              <a:t>distribution</a:t>
            </a:r>
            <a:endParaRPr lang="en-GB"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02532"/>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r>
              <a:rPr lang="fi-FI" sz="1200" dirty="0"/>
              <a:t>:</a:t>
            </a:r>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75023" y="1070010"/>
            <a:ext cx="3063240"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952887" cy="3063128"/>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3" name="Kuva 2">
            <a:extLst>
              <a:ext uri="{FF2B5EF4-FFF2-40B4-BE49-F238E27FC236}">
                <a16:creationId xmlns:a16="http://schemas.microsoft.com/office/drawing/2014/main" id="{2B682D4E-9B9B-47E6-B01F-D77D541D0764}"/>
              </a:ext>
            </a:extLst>
          </p:cNvPr>
          <p:cNvPicPr>
            <a:picLocks noChangeAspect="1"/>
          </p:cNvPicPr>
          <p:nvPr/>
        </p:nvPicPr>
        <p:blipFill>
          <a:blip r:embed="rId3"/>
          <a:stretch>
            <a:fillRect/>
          </a:stretch>
        </p:blipFill>
        <p:spPr>
          <a:xfrm>
            <a:off x="5039256" y="4056413"/>
            <a:ext cx="2807167" cy="2256173"/>
          </a:xfrm>
          <a:prstGeom prst="rect">
            <a:avLst/>
          </a:prstGeom>
        </p:spPr>
      </p:pic>
      <p:sp>
        <p:nvSpPr>
          <p:cNvPr id="6" name="Tekstiruutu 5">
            <a:extLst>
              <a:ext uri="{FF2B5EF4-FFF2-40B4-BE49-F238E27FC236}">
                <a16:creationId xmlns:a16="http://schemas.microsoft.com/office/drawing/2014/main" id="{EA81BAE7-547D-4882-9A6E-86AF7BA84BE5}"/>
              </a:ext>
            </a:extLst>
          </p:cNvPr>
          <p:cNvSpPr txBox="1"/>
          <p:nvPr/>
        </p:nvSpPr>
        <p:spPr>
          <a:xfrm>
            <a:off x="7001691" y="4310743"/>
            <a:ext cx="712054" cy="646331"/>
          </a:xfrm>
          <a:prstGeom prst="rect">
            <a:avLst/>
          </a:prstGeom>
          <a:noFill/>
        </p:spPr>
        <p:txBody>
          <a:bodyPr wrap="none" rtlCol="0">
            <a:spAutoFit/>
          </a:bodyPr>
          <a:lstStyle/>
          <a:p>
            <a:r>
              <a:rPr lang="fi-FI" sz="900" dirty="0"/>
              <a:t>Person</a:t>
            </a:r>
          </a:p>
          <a:p>
            <a:r>
              <a:rPr lang="fi-FI" sz="900" dirty="0"/>
              <a:t>mu = 1.67</a:t>
            </a:r>
          </a:p>
          <a:p>
            <a:r>
              <a:rPr lang="fi-FI" sz="900" dirty="0"/>
              <a:t>sigma = 0.1</a:t>
            </a:r>
          </a:p>
          <a:p>
            <a:r>
              <a:rPr lang="fi-FI" sz="900" dirty="0"/>
              <a:t>n = 10 000</a:t>
            </a:r>
            <a:endParaRPr lang="en-GB" sz="900" dirty="0"/>
          </a:p>
        </p:txBody>
      </p:sp>
    </p:spTree>
    <p:extLst>
      <p:ext uri="{BB962C8B-B14F-4D97-AF65-F5344CB8AC3E}">
        <p14:creationId xmlns:p14="http://schemas.microsoft.com/office/powerpoint/2010/main" val="2017612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872A9A83-51DF-49C8-B9D9-C747AD34B8F4}"/>
              </a:ext>
            </a:extLst>
          </p:cNvPr>
          <p:cNvPicPr>
            <a:picLocks noChangeAspect="1"/>
          </p:cNvPicPr>
          <p:nvPr/>
        </p:nvPicPr>
        <p:blipFill>
          <a:blip r:embed="rId2"/>
          <a:stretch>
            <a:fillRect/>
          </a:stretch>
        </p:blipFill>
        <p:spPr>
          <a:xfrm>
            <a:off x="4834303" y="321177"/>
            <a:ext cx="3426828" cy="2687024"/>
          </a:xfrm>
          <a:prstGeom prst="rect">
            <a:avLst/>
          </a:prstGeom>
        </p:spPr>
      </p:pic>
      <p:sp>
        <p:nvSpPr>
          <p:cNvPr id="10" name="Tekstiruutu 9">
            <a:extLst>
              <a:ext uri="{FF2B5EF4-FFF2-40B4-BE49-F238E27FC236}">
                <a16:creationId xmlns:a16="http://schemas.microsoft.com/office/drawing/2014/main" id="{F0EF20D3-9495-4303-A7D5-32B4E90981A9}"/>
              </a:ext>
            </a:extLst>
          </p:cNvPr>
          <p:cNvSpPr txBox="1"/>
          <p:nvPr/>
        </p:nvSpPr>
        <p:spPr>
          <a:xfrm>
            <a:off x="7148836" y="663654"/>
            <a:ext cx="712054" cy="646331"/>
          </a:xfrm>
          <a:prstGeom prst="rect">
            <a:avLst/>
          </a:prstGeom>
          <a:noFill/>
        </p:spPr>
        <p:txBody>
          <a:bodyPr wrap="none" rtlCol="0">
            <a:spAutoFit/>
          </a:bodyPr>
          <a:lstStyle/>
          <a:p>
            <a:r>
              <a:rPr lang="fi-FI" sz="900" dirty="0" err="1"/>
              <a:t>Aeroplane</a:t>
            </a:r>
            <a:endParaRPr lang="fi-FI" sz="900" dirty="0"/>
          </a:p>
          <a:p>
            <a:r>
              <a:rPr lang="fi-FI" sz="900" dirty="0"/>
              <a:t>mu = 20.0</a:t>
            </a:r>
          </a:p>
          <a:p>
            <a:r>
              <a:rPr lang="fi-FI" sz="900" dirty="0"/>
              <a:t>sigma = 5.0</a:t>
            </a:r>
          </a:p>
          <a:p>
            <a:r>
              <a:rPr lang="fi-FI" sz="900" dirty="0"/>
              <a:t>n = 10 000</a:t>
            </a:r>
            <a:endParaRPr lang="en-GB" sz="900" dirty="0"/>
          </a:p>
        </p:txBody>
      </p:sp>
      <p:pic>
        <p:nvPicPr>
          <p:cNvPr id="9" name="Kuva 8">
            <a:extLst>
              <a:ext uri="{FF2B5EF4-FFF2-40B4-BE49-F238E27FC236}">
                <a16:creationId xmlns:a16="http://schemas.microsoft.com/office/drawing/2014/main" id="{AEB92BFC-165B-4F20-95F6-362FCB322683}"/>
              </a:ext>
            </a:extLst>
          </p:cNvPr>
          <p:cNvPicPr>
            <a:picLocks noChangeAspect="1"/>
          </p:cNvPicPr>
          <p:nvPr/>
        </p:nvPicPr>
        <p:blipFill>
          <a:blip r:embed="rId3"/>
          <a:stretch>
            <a:fillRect/>
          </a:stretch>
        </p:blipFill>
        <p:spPr>
          <a:xfrm>
            <a:off x="8499815" y="363217"/>
            <a:ext cx="3294886" cy="2687024"/>
          </a:xfrm>
          <a:prstGeom prst="rect">
            <a:avLst/>
          </a:prstGeom>
        </p:spPr>
      </p:pic>
      <p:sp>
        <p:nvSpPr>
          <p:cNvPr id="13" name="Tekstiruutu 12">
            <a:extLst>
              <a:ext uri="{FF2B5EF4-FFF2-40B4-BE49-F238E27FC236}">
                <a16:creationId xmlns:a16="http://schemas.microsoft.com/office/drawing/2014/main" id="{7B4C1C53-E416-4AAF-97B5-959C970D5191}"/>
              </a:ext>
            </a:extLst>
          </p:cNvPr>
          <p:cNvSpPr txBox="1"/>
          <p:nvPr/>
        </p:nvSpPr>
        <p:spPr>
          <a:xfrm>
            <a:off x="10864243" y="663653"/>
            <a:ext cx="712054" cy="646331"/>
          </a:xfrm>
          <a:prstGeom prst="rect">
            <a:avLst/>
          </a:prstGeom>
          <a:noFill/>
        </p:spPr>
        <p:txBody>
          <a:bodyPr wrap="none" rtlCol="0">
            <a:spAutoFit/>
          </a:bodyPr>
          <a:lstStyle/>
          <a:p>
            <a:r>
              <a:rPr lang="fi-FI" sz="900" dirty="0"/>
              <a:t>Bicycle</a:t>
            </a:r>
          </a:p>
          <a:p>
            <a:r>
              <a:rPr lang="fi-FI" sz="900" dirty="0"/>
              <a:t>mu = 1.5</a:t>
            </a:r>
          </a:p>
          <a:p>
            <a:r>
              <a:rPr lang="fi-FI" sz="900" dirty="0"/>
              <a:t>sigma = 0.1</a:t>
            </a:r>
          </a:p>
          <a:p>
            <a:r>
              <a:rPr lang="fi-FI" sz="900" dirty="0"/>
              <a:t>n = 10 000</a:t>
            </a:r>
            <a:endParaRPr lang="en-GB" sz="900" dirty="0"/>
          </a:p>
        </p:txBody>
      </p:sp>
      <p:pic>
        <p:nvPicPr>
          <p:cNvPr id="11" name="Kuva 10">
            <a:extLst>
              <a:ext uri="{FF2B5EF4-FFF2-40B4-BE49-F238E27FC236}">
                <a16:creationId xmlns:a16="http://schemas.microsoft.com/office/drawing/2014/main" id="{75ED50B1-211D-4312-AB41-7CCFEBE0AB0D}"/>
              </a:ext>
            </a:extLst>
          </p:cNvPr>
          <p:cNvPicPr>
            <a:picLocks noChangeAspect="1"/>
          </p:cNvPicPr>
          <p:nvPr/>
        </p:nvPicPr>
        <p:blipFill>
          <a:blip r:embed="rId4"/>
          <a:stretch>
            <a:fillRect/>
          </a:stretch>
        </p:blipFill>
        <p:spPr>
          <a:xfrm>
            <a:off x="4834303" y="3394133"/>
            <a:ext cx="3426828" cy="2716131"/>
          </a:xfrm>
          <a:prstGeom prst="rect">
            <a:avLst/>
          </a:prstGeom>
        </p:spPr>
      </p:pic>
      <p:sp>
        <p:nvSpPr>
          <p:cNvPr id="15" name="Tekstiruutu 14">
            <a:extLst>
              <a:ext uri="{FF2B5EF4-FFF2-40B4-BE49-F238E27FC236}">
                <a16:creationId xmlns:a16="http://schemas.microsoft.com/office/drawing/2014/main" id="{E1571065-CB91-4F82-9BEE-AD66238D3BB5}"/>
              </a:ext>
            </a:extLst>
          </p:cNvPr>
          <p:cNvSpPr txBox="1"/>
          <p:nvPr/>
        </p:nvSpPr>
        <p:spPr>
          <a:xfrm>
            <a:off x="7148836" y="3716909"/>
            <a:ext cx="769763" cy="646331"/>
          </a:xfrm>
          <a:prstGeom prst="rect">
            <a:avLst/>
          </a:prstGeom>
          <a:noFill/>
        </p:spPr>
        <p:txBody>
          <a:bodyPr wrap="none" rtlCol="0">
            <a:spAutoFit/>
          </a:bodyPr>
          <a:lstStyle/>
          <a:p>
            <a:r>
              <a:rPr lang="fi-FI" sz="900" dirty="0"/>
              <a:t>Bird</a:t>
            </a:r>
          </a:p>
          <a:p>
            <a:r>
              <a:rPr lang="fi-FI" sz="900" dirty="0"/>
              <a:t>mu = 0.2</a:t>
            </a:r>
          </a:p>
          <a:p>
            <a:r>
              <a:rPr lang="fi-FI" sz="900" dirty="0"/>
              <a:t>sigma = 0.05</a:t>
            </a:r>
          </a:p>
          <a:p>
            <a:r>
              <a:rPr lang="fi-FI" sz="900" dirty="0"/>
              <a:t>n = 10 000</a:t>
            </a:r>
            <a:endParaRPr lang="en-GB" sz="900" dirty="0"/>
          </a:p>
        </p:txBody>
      </p:sp>
      <p:pic>
        <p:nvPicPr>
          <p:cNvPr id="12" name="Kuva 11">
            <a:extLst>
              <a:ext uri="{FF2B5EF4-FFF2-40B4-BE49-F238E27FC236}">
                <a16:creationId xmlns:a16="http://schemas.microsoft.com/office/drawing/2014/main" id="{D0087FF1-2263-4D7C-B5BF-7834512F20D6}"/>
              </a:ext>
            </a:extLst>
          </p:cNvPr>
          <p:cNvPicPr>
            <a:picLocks noChangeAspect="1"/>
          </p:cNvPicPr>
          <p:nvPr/>
        </p:nvPicPr>
        <p:blipFill>
          <a:blip r:embed="rId5"/>
          <a:stretch>
            <a:fillRect/>
          </a:stretch>
        </p:blipFill>
        <p:spPr>
          <a:xfrm>
            <a:off x="8499815" y="3440033"/>
            <a:ext cx="3294887" cy="2670231"/>
          </a:xfrm>
          <a:prstGeom prst="rect">
            <a:avLst/>
          </a:prstGeom>
        </p:spPr>
      </p:pic>
      <p:sp>
        <p:nvSpPr>
          <p:cNvPr id="17" name="Tekstiruutu 16">
            <a:extLst>
              <a:ext uri="{FF2B5EF4-FFF2-40B4-BE49-F238E27FC236}">
                <a16:creationId xmlns:a16="http://schemas.microsoft.com/office/drawing/2014/main" id="{52DE46BE-34B8-41FF-881E-3628C78CEF76}"/>
              </a:ext>
            </a:extLst>
          </p:cNvPr>
          <p:cNvSpPr txBox="1"/>
          <p:nvPr/>
        </p:nvSpPr>
        <p:spPr>
          <a:xfrm>
            <a:off x="10717098" y="3716909"/>
            <a:ext cx="712054" cy="646331"/>
          </a:xfrm>
          <a:prstGeom prst="rect">
            <a:avLst/>
          </a:prstGeom>
          <a:noFill/>
        </p:spPr>
        <p:txBody>
          <a:bodyPr wrap="none" rtlCol="0">
            <a:spAutoFit/>
          </a:bodyPr>
          <a:lstStyle/>
          <a:p>
            <a:r>
              <a:rPr lang="fi-FI" sz="900" dirty="0"/>
              <a:t>Boat</a:t>
            </a:r>
          </a:p>
          <a:p>
            <a:r>
              <a:rPr lang="fi-FI" sz="900" dirty="0"/>
              <a:t>mu = 10.0</a:t>
            </a:r>
          </a:p>
          <a:p>
            <a:r>
              <a:rPr lang="fi-FI" sz="900" dirty="0"/>
              <a:t>sigma = 2.5</a:t>
            </a:r>
          </a:p>
          <a:p>
            <a:r>
              <a:rPr lang="fi-FI" sz="900" dirty="0"/>
              <a:t>n = 10 000</a:t>
            </a:r>
            <a:endParaRPr lang="en-GB" sz="900" dirty="0"/>
          </a:p>
        </p:txBody>
      </p:sp>
    </p:spTree>
    <p:extLst>
      <p:ext uri="{BB962C8B-B14F-4D97-AF65-F5344CB8AC3E}">
        <p14:creationId xmlns:p14="http://schemas.microsoft.com/office/powerpoint/2010/main" val="1262133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5992</TotalTime>
  <Words>2701</Words>
  <Application>Microsoft Office PowerPoint</Application>
  <PresentationFormat>Laajakuva</PresentationFormat>
  <Paragraphs>618</Paragraphs>
  <Slides>72</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72</vt:i4>
      </vt:variant>
    </vt:vector>
  </HeadingPairs>
  <TitlesOfParts>
    <vt:vector size="77"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789</cp:revision>
  <dcterms:created xsi:type="dcterms:W3CDTF">2017-12-07T08:30:07Z</dcterms:created>
  <dcterms:modified xsi:type="dcterms:W3CDTF">2018-02-07T08:58:32Z</dcterms:modified>
</cp:coreProperties>
</file>